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" roundtripDataSignature="AMtx7mjvrN+kiw83xpMN8BswPyrQH++3C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3fad55e7ed_1_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g33fad55e7ed_1_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g33fad55e7ed_1_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3fad55e7ed_1_39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33fad55e7ed_1_39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33fad55e7ed_1_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3fad55e7ed_1_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3fad55e7ed_1_4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33fad55e7ed_1_4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g33fad55e7ed_1_4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33fad55e7ed_1_4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g33fad55e7ed_1_4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3fad55e7ed_1_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g33fad55e7ed_1_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3fad55e7ed_1_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33fad55e7ed_1_1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g33fad55e7ed_1_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3fad55e7ed_1_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33fad55e7ed_1_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g33fad55e7ed_1_1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33fad55e7ed_1_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3fad55e7ed_1_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33fad55e7ed_1_2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3fad55e7ed_1_23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g33fad55e7ed_1_23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g33fad55e7ed_1_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3fad55e7ed_1_27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g33fad55e7ed_1_2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3fad55e7ed_1_3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33fad55e7ed_1_30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g33fad55e7ed_1_30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g33fad55e7ed_1_30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g33fad55e7ed_1_3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3fad55e7ed_1_36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g33fad55e7ed_1_3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3fad55e7ed_1_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g33fad55e7ed_1_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g33fad55e7ed_1_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em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emf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9.png"/><Relationship Id="rId21" Type="http://schemas.openxmlformats.org/officeDocument/2006/relationships/image" Target="../media/image50.png"/><Relationship Id="rId7" Type="http://schemas.openxmlformats.org/officeDocument/2006/relationships/image" Target="../media/image15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6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24" Type="http://schemas.openxmlformats.org/officeDocument/2006/relationships/image" Target="../media/image53.png"/><Relationship Id="rId5" Type="http://schemas.openxmlformats.org/officeDocument/2006/relationships/image" Target="../media/image10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25.emf"/><Relationship Id="rId10" Type="http://schemas.openxmlformats.org/officeDocument/2006/relationships/image" Target="../media/image17.png"/><Relationship Id="rId19" Type="http://schemas.openxmlformats.org/officeDocument/2006/relationships/image" Target="../media/image48.png"/><Relationship Id="rId4" Type="http://schemas.openxmlformats.org/officeDocument/2006/relationships/image" Target="../media/image11.png"/><Relationship Id="rId9" Type="http://schemas.openxmlformats.org/officeDocument/2006/relationships/image" Target="../media/image40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24.emf"/><Relationship Id="rId30" Type="http://schemas.openxmlformats.org/officeDocument/2006/relationships/image" Target="../media/image5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3327" y="282833"/>
            <a:ext cx="6215743" cy="4400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30926" y="6063342"/>
            <a:ext cx="6520544" cy="6535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"/>
          <p:cNvCxnSpPr/>
          <p:nvPr/>
        </p:nvCxnSpPr>
        <p:spPr>
          <a:xfrm rot="10800000" flipH="1">
            <a:off x="2578625" y="4959900"/>
            <a:ext cx="6748800" cy="27300"/>
          </a:xfrm>
          <a:prstGeom prst="straightConnector1">
            <a:avLst/>
          </a:prstGeom>
          <a:noFill/>
          <a:ln w="7620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"/>
          <p:cNvCxnSpPr/>
          <p:nvPr/>
        </p:nvCxnSpPr>
        <p:spPr>
          <a:xfrm>
            <a:off x="11865975" y="77400"/>
            <a:ext cx="0" cy="67806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"/>
          <p:cNvCxnSpPr/>
          <p:nvPr/>
        </p:nvCxnSpPr>
        <p:spPr>
          <a:xfrm>
            <a:off x="11721325" y="77400"/>
            <a:ext cx="0" cy="67806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0000FF"/>
                </a:solidFill>
                <a:latin typeface="Aptos" panose="020B0004020202020204" pitchFamily="34" charset="0"/>
                <a:sym typeface="Arial"/>
              </a:rPr>
              <a:t>Mission and Values</a:t>
            </a:r>
            <a:endParaRPr sz="2800" b="1" dirty="0">
              <a:solidFill>
                <a:srgbClr val="0000FF"/>
              </a:solidFill>
              <a:latin typeface="Aptos" panose="020B0004020202020204" pitchFamily="34" charset="0"/>
              <a:sym typeface="Arial"/>
            </a:endParaRPr>
          </a:p>
        </p:txBody>
      </p:sp>
      <p:sp>
        <p:nvSpPr>
          <p:cNvPr id="75" name="Google Shape;75;p2"/>
          <p:cNvSpPr txBox="1">
            <a:spLocks noGrp="1"/>
          </p:cNvSpPr>
          <p:nvPr>
            <p:ph type="body" idx="1"/>
          </p:nvPr>
        </p:nvSpPr>
        <p:spPr>
          <a:xfrm>
            <a:off x="677323" y="2160600"/>
            <a:ext cx="10234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Char char="●"/>
            </a:pPr>
            <a:r>
              <a:rPr lang="en-US" sz="2000" dirty="0">
                <a:solidFill>
                  <a:schemeClr val="dk1"/>
                </a:solidFill>
                <a:latin typeface="Aptos" panose="020B0004020202020204" pitchFamily="34" charset="0"/>
                <a:sym typeface="Arial"/>
              </a:rPr>
              <a:t>"Our mission is to provide a comprehensive range of optimized industrial automation products and solutions that cater to the diverse needs of our customers. </a:t>
            </a:r>
            <a:endParaRPr sz="2000" dirty="0">
              <a:solidFill>
                <a:schemeClr val="dk1"/>
              </a:solidFill>
              <a:latin typeface="Aptos" panose="020B0004020202020204" pitchFamily="34" charset="0"/>
            </a:endParaRPr>
          </a:p>
          <a:p>
            <a:pPr marL="34290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●"/>
            </a:pPr>
            <a:r>
              <a:rPr lang="en-US" sz="2000" dirty="0">
                <a:solidFill>
                  <a:schemeClr val="dk1"/>
                </a:solidFill>
                <a:latin typeface="Aptos" panose="020B0004020202020204" pitchFamily="34" charset="0"/>
                <a:sym typeface="Arial"/>
              </a:rPr>
              <a:t>We are committed to delivering high-quality, innovative, and efficient automation products and solutions by partnering with trusted manufacturers and leveraging advanced technology. </a:t>
            </a:r>
            <a:endParaRPr sz="2000" dirty="0">
              <a:solidFill>
                <a:schemeClr val="dk1"/>
              </a:solidFill>
              <a:latin typeface="Aptos" panose="020B0004020202020204" pitchFamily="34" charset="0"/>
            </a:endParaRPr>
          </a:p>
          <a:p>
            <a:pPr marL="342900" lvl="0" indent="-34290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40"/>
              <a:buChar char="●"/>
            </a:pPr>
            <a:r>
              <a:rPr lang="en-US" sz="2000" dirty="0">
                <a:solidFill>
                  <a:schemeClr val="dk1"/>
                </a:solidFill>
                <a:latin typeface="Aptos" panose="020B0004020202020204" pitchFamily="34" charset="0"/>
                <a:sym typeface="Arial"/>
              </a:rPr>
              <a:t>Through a customer-centric approach, we strive to enhance productivity, reliability, and growth across various industries."</a:t>
            </a:r>
            <a:endParaRPr sz="2000" dirty="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cxnSp>
        <p:nvCxnSpPr>
          <p:cNvPr id="76" name="Google Shape;76;p2"/>
          <p:cNvCxnSpPr/>
          <p:nvPr/>
        </p:nvCxnSpPr>
        <p:spPr>
          <a:xfrm>
            <a:off x="11853100" y="38700"/>
            <a:ext cx="0" cy="67806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2"/>
          <p:cNvCxnSpPr/>
          <p:nvPr/>
        </p:nvCxnSpPr>
        <p:spPr>
          <a:xfrm>
            <a:off x="11708400" y="38700"/>
            <a:ext cx="0" cy="67806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1015066" y="83023"/>
            <a:ext cx="9764486" cy="60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0000FF"/>
                </a:solidFill>
                <a:latin typeface="Aptos" panose="020B0004020202020204" pitchFamily="34" charset="0"/>
                <a:sym typeface="Arial"/>
              </a:rPr>
              <a:t>Industrial Automation Products Range</a:t>
            </a:r>
            <a:endParaRPr sz="2800" b="1" dirty="0">
              <a:solidFill>
                <a:srgbClr val="0000FF"/>
              </a:solidFill>
              <a:latin typeface="Aptos" panose="020B0004020202020204" pitchFamily="34" charset="0"/>
              <a:sym typeface="Arial"/>
            </a:endParaRPr>
          </a:p>
        </p:txBody>
      </p:sp>
      <p:grpSp>
        <p:nvGrpSpPr>
          <p:cNvPr id="83" name="Google Shape;83;p3"/>
          <p:cNvGrpSpPr/>
          <p:nvPr/>
        </p:nvGrpSpPr>
        <p:grpSpPr>
          <a:xfrm>
            <a:off x="2437618" y="808876"/>
            <a:ext cx="6238022" cy="5751875"/>
            <a:chOff x="1784475" y="3334"/>
            <a:chExt cx="6238022" cy="5751875"/>
          </a:xfrm>
        </p:grpSpPr>
        <p:sp>
          <p:nvSpPr>
            <p:cNvPr id="84" name="Google Shape;84;p3"/>
            <p:cNvSpPr/>
            <p:nvPr/>
          </p:nvSpPr>
          <p:spPr>
            <a:xfrm rot="5400000">
              <a:off x="5044405" y="147122"/>
              <a:ext cx="2105396" cy="1844643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28575" cap="rnd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 txBox="1"/>
            <p:nvPr/>
          </p:nvSpPr>
          <p:spPr>
            <a:xfrm>
              <a:off x="5463183" y="345916"/>
              <a:ext cx="1267839" cy="14470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5400000">
              <a:off x="3027559" y="141928"/>
              <a:ext cx="2132219" cy="185503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28575" cap="rnd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 txBox="1"/>
            <p:nvPr/>
          </p:nvSpPr>
          <p:spPr>
            <a:xfrm>
              <a:off x="3455229" y="335605"/>
              <a:ext cx="1276879" cy="14676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Trebuchet MS"/>
                <a:buNone/>
              </a:pPr>
              <a:endPara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5400000">
              <a:off x="1865199" y="1879751"/>
              <a:ext cx="2132219" cy="185503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28575" cap="rnd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 txBox="1"/>
            <p:nvPr/>
          </p:nvSpPr>
          <p:spPr>
            <a:xfrm>
              <a:off x="2292869" y="2073428"/>
              <a:ext cx="1276879" cy="14676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Trebuchet MS"/>
                <a:buNone/>
              </a:pPr>
              <a:r>
                <a:rPr lang="en-US" sz="2400" b="0" i="0" u="none" strike="noStrike" cap="none" dirty="0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		</a:t>
              </a:r>
              <a:endParaRPr sz="24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784475" y="2239606"/>
              <a:ext cx="2302797" cy="1279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5400000">
              <a:off x="6028872" y="1951756"/>
              <a:ext cx="2132219" cy="185503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28575" cap="rnd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 txBox="1"/>
            <p:nvPr/>
          </p:nvSpPr>
          <p:spPr>
            <a:xfrm>
              <a:off x="6456542" y="2145433"/>
              <a:ext cx="1276879" cy="14676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Trebuchet MS"/>
                <a:buNone/>
              </a:pPr>
              <a:endPara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5400000">
              <a:off x="5030993" y="3761584"/>
              <a:ext cx="2132219" cy="185503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28575" cap="rnd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 txBox="1"/>
            <p:nvPr/>
          </p:nvSpPr>
          <p:spPr>
            <a:xfrm>
              <a:off x="5458663" y="3955261"/>
              <a:ext cx="1276879" cy="14676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rebuchet MS"/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 rot="5400000">
              <a:off x="3027559" y="3761584"/>
              <a:ext cx="2132219" cy="1855031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chemeClr val="lt1"/>
            </a:solidFill>
            <a:ln w="28575" cap="rnd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 txBox="1"/>
            <p:nvPr/>
          </p:nvSpPr>
          <p:spPr>
            <a:xfrm>
              <a:off x="3455229" y="3955261"/>
              <a:ext cx="1276879" cy="14676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Trebuchet MS"/>
                <a:buNone/>
              </a:pPr>
              <a:endPara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97" name="Google Shape;9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8297" y="1246489"/>
            <a:ext cx="462696" cy="518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6050" y="1184180"/>
            <a:ext cx="680411" cy="316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46018" y="1807254"/>
            <a:ext cx="567254" cy="437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80901" y="1676425"/>
            <a:ext cx="623833" cy="31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25053" y="1389825"/>
            <a:ext cx="567254" cy="749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85971" y="1251343"/>
            <a:ext cx="364222" cy="754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03240" y="2129816"/>
            <a:ext cx="325375" cy="52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007718" y="3739987"/>
            <a:ext cx="520727" cy="628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264543" y="4741515"/>
            <a:ext cx="1003538" cy="676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89464" y="4872637"/>
            <a:ext cx="571529" cy="692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646050" y="4708832"/>
            <a:ext cx="558829" cy="1009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564311" y="4006700"/>
            <a:ext cx="857294" cy="36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33673" y="3174064"/>
            <a:ext cx="287463" cy="710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290907" y="5686426"/>
            <a:ext cx="340171" cy="63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665966" y="3134891"/>
            <a:ext cx="581359" cy="95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447703" y="2675603"/>
            <a:ext cx="380802" cy="89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466643" y="3610265"/>
            <a:ext cx="380802" cy="86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997154" y="2904491"/>
            <a:ext cx="1518535" cy="155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6587154" y="1314238"/>
            <a:ext cx="425472" cy="1320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905311" y="5564823"/>
            <a:ext cx="553887" cy="538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3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7135664" y="2952581"/>
            <a:ext cx="857294" cy="7874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3"/>
          <p:cNvCxnSpPr/>
          <p:nvPr/>
        </p:nvCxnSpPr>
        <p:spPr>
          <a:xfrm>
            <a:off x="11878900" y="39900"/>
            <a:ext cx="0" cy="67806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3"/>
          <p:cNvCxnSpPr/>
          <p:nvPr/>
        </p:nvCxnSpPr>
        <p:spPr>
          <a:xfrm>
            <a:off x="11721350" y="38700"/>
            <a:ext cx="0" cy="67806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ECF6BDD-11D4-5CC9-CC3E-5EEB499165A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57587" y="5781719"/>
            <a:ext cx="646781" cy="493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DF8822-9DE8-0EB9-D555-FBBA5E0AF30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84141" y="5735236"/>
            <a:ext cx="500023" cy="4554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dirty="0"/>
              <a:t>                   </a:t>
            </a:r>
            <a:endParaRPr dirty="0"/>
          </a:p>
        </p:txBody>
      </p:sp>
      <p:pic>
        <p:nvPicPr>
          <p:cNvPr id="125" name="Google Shape;12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650" y="1660300"/>
            <a:ext cx="2424925" cy="175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5113" y="1727925"/>
            <a:ext cx="2424925" cy="1746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3138" y="1733022"/>
            <a:ext cx="2489700" cy="173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 descr="Connectivity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89743" y="4665288"/>
            <a:ext cx="2151532" cy="18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39379" y="1716058"/>
            <a:ext cx="1983373" cy="1824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48927" y="4940900"/>
            <a:ext cx="924850" cy="73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441947" y="4940895"/>
            <a:ext cx="1176273" cy="692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923816" y="5768050"/>
            <a:ext cx="1210124" cy="63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14437" y="4871115"/>
            <a:ext cx="2593276" cy="1638022"/>
          </a:xfrm>
          <a:prstGeom prst="rect">
            <a:avLst/>
          </a:prstGeom>
          <a:noFill/>
          <a:ln w="9525" cap="flat" cmpd="sng">
            <a:solidFill>
              <a:srgbClr val="16B0E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95354" y="5550863"/>
            <a:ext cx="1176292" cy="686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78450" y="4861513"/>
            <a:ext cx="1210100" cy="58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672610" y="5550865"/>
            <a:ext cx="1210112" cy="686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689525" y="4867675"/>
            <a:ext cx="1176275" cy="57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"/>
          <p:cNvSpPr txBox="1"/>
          <p:nvPr/>
        </p:nvSpPr>
        <p:spPr>
          <a:xfrm>
            <a:off x="378450" y="1146753"/>
            <a:ext cx="259327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rgbClr val="FF6600"/>
                </a:solidFill>
                <a:latin typeface="Aptos" panose="020B0004020202020204" pitchFamily="34" charset="0"/>
                <a:ea typeface="Trebuchet MS"/>
                <a:cs typeface="Trebuchet MS"/>
                <a:sym typeface="Trebuchet MS"/>
              </a:rPr>
              <a:t>Photoelectric Sensors</a:t>
            </a:r>
            <a:r>
              <a:rPr lang="en-US" sz="1600" b="0" i="0" u="none" strike="noStrike" cap="none" dirty="0">
                <a:solidFill>
                  <a:srgbClr val="FF6600"/>
                </a:solidFill>
                <a:latin typeface="Aptos" panose="020B0004020202020204" pitchFamily="34" charset="0"/>
                <a:ea typeface="Trebuchet MS"/>
                <a:cs typeface="Trebuchet MS"/>
                <a:sym typeface="Trebuchet MS"/>
              </a:rPr>
              <a:t> </a:t>
            </a:r>
            <a:endParaRPr sz="1600" dirty="0">
              <a:solidFill>
                <a:srgbClr val="FF6600"/>
              </a:solidFill>
              <a:latin typeface="Aptos" panose="020B0004020202020204" pitchFamily="34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2946511" y="1097275"/>
            <a:ext cx="338062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6600"/>
                </a:solidFill>
                <a:latin typeface="Aptos" panose="020B0004020202020204" pitchFamily="34" charset="0"/>
                <a:ea typeface="Trebuchet MS"/>
                <a:cs typeface="Trebuchet MS"/>
                <a:sym typeface="Trebuchet MS"/>
              </a:rPr>
              <a:t>Inductive Proximity Switches</a:t>
            </a:r>
            <a:endParaRPr sz="1600" dirty="0">
              <a:solidFill>
                <a:srgbClr val="FF6600"/>
              </a:solidFill>
              <a:latin typeface="Aptos" panose="020B0004020202020204" pitchFamily="34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6302671" y="1171543"/>
            <a:ext cx="259327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6600"/>
                </a:solidFill>
                <a:latin typeface="Aptos" panose="020B0004020202020204" pitchFamily="34" charset="0"/>
                <a:ea typeface="Trebuchet MS"/>
                <a:cs typeface="Trebuchet MS"/>
                <a:sym typeface="Trebuchet MS"/>
              </a:rPr>
              <a:t>Ultrasonic Sensors</a:t>
            </a:r>
            <a:endParaRPr sz="1600" dirty="0">
              <a:solidFill>
                <a:srgbClr val="FF6600"/>
              </a:solidFill>
              <a:latin typeface="Aptos" panose="020B0004020202020204" pitchFamily="34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9147466" y="1247634"/>
            <a:ext cx="2367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6600"/>
                </a:solidFill>
                <a:latin typeface="Aptos" panose="020B0004020202020204" pitchFamily="34" charset="0"/>
                <a:ea typeface="Trebuchet MS"/>
                <a:cs typeface="Trebuchet MS"/>
                <a:sym typeface="Trebuchet MS"/>
              </a:rPr>
              <a:t>Capacitive Sensors</a:t>
            </a:r>
            <a:endParaRPr sz="1600" dirty="0">
              <a:solidFill>
                <a:srgbClr val="FF6600"/>
              </a:solidFill>
              <a:latin typeface="Aptos" panose="020B0004020202020204" pitchFamily="34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43114" y="4138012"/>
            <a:ext cx="287199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6600"/>
                </a:solidFill>
                <a:latin typeface="Aptos" panose="020B0004020202020204" pitchFamily="34" charset="0"/>
                <a:ea typeface="Trebuchet MS"/>
                <a:cs typeface="Trebuchet MS"/>
                <a:sym typeface="Trebuchet MS"/>
              </a:rPr>
              <a:t>Passive Distribution Box</a:t>
            </a:r>
            <a:endParaRPr sz="1600" dirty="0">
              <a:solidFill>
                <a:srgbClr val="FF6600"/>
              </a:solidFill>
              <a:latin typeface="Aptos" panose="020B0004020202020204" pitchFamily="34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3317181" y="4144567"/>
            <a:ext cx="2514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6600"/>
                </a:solidFill>
                <a:latin typeface="Aptos" panose="020B0004020202020204" pitchFamily="34" charset="0"/>
                <a:ea typeface="Trebuchet MS"/>
                <a:cs typeface="Trebuchet MS"/>
                <a:sym typeface="Trebuchet MS"/>
              </a:rPr>
              <a:t>Safety Products</a:t>
            </a:r>
            <a:endParaRPr sz="1600" dirty="0">
              <a:solidFill>
                <a:srgbClr val="FF6600"/>
              </a:solidFill>
              <a:latin typeface="Aptos" panose="020B0004020202020204" pitchFamily="34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6081714" y="4177228"/>
            <a:ext cx="251430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6600"/>
                </a:solidFill>
                <a:latin typeface="Aptos" panose="020B0004020202020204" pitchFamily="34" charset="0"/>
                <a:ea typeface="Trebuchet MS"/>
                <a:cs typeface="Trebuchet MS"/>
                <a:sym typeface="Trebuchet MS"/>
              </a:rPr>
              <a:t>Encoder</a:t>
            </a:r>
            <a:endParaRPr sz="1600" dirty="0">
              <a:solidFill>
                <a:srgbClr val="FF6600"/>
              </a:solidFill>
              <a:latin typeface="Aptos" panose="020B0004020202020204" pitchFamily="34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8846253" y="4122825"/>
            <a:ext cx="281538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6600"/>
                </a:solidFill>
                <a:latin typeface="Aptos" panose="020B0004020202020204" pitchFamily="34" charset="0"/>
                <a:ea typeface="Trebuchet MS"/>
                <a:cs typeface="Trebuchet MS"/>
                <a:sym typeface="Trebuchet MS"/>
              </a:rPr>
              <a:t>Connectivity Products</a:t>
            </a:r>
            <a:endParaRPr sz="1600" dirty="0">
              <a:solidFill>
                <a:srgbClr val="FF6600"/>
              </a:solidFill>
              <a:latin typeface="Aptos" panose="020B0004020202020204" pitchFamily="34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46" name="Google Shape;146;p4"/>
          <p:cNvSpPr/>
          <p:nvPr/>
        </p:nvSpPr>
        <p:spPr>
          <a:xfrm>
            <a:off x="2991017" y="1510100"/>
            <a:ext cx="2875200" cy="2181900"/>
          </a:xfrm>
          <a:prstGeom prst="roundRect">
            <a:avLst>
              <a:gd name="adj" fmla="val 16667"/>
            </a:avLst>
          </a:prstGeom>
          <a:noFill/>
          <a:ln w="28575" cap="rnd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7" name="Google Shape;147;p4"/>
          <p:cNvSpPr/>
          <p:nvPr/>
        </p:nvSpPr>
        <p:spPr>
          <a:xfrm>
            <a:off x="161474" y="1510100"/>
            <a:ext cx="2713800" cy="2181900"/>
          </a:xfrm>
          <a:prstGeom prst="roundRect">
            <a:avLst>
              <a:gd name="adj" fmla="val 16667"/>
            </a:avLst>
          </a:prstGeom>
          <a:noFill/>
          <a:ln w="28575" cap="rnd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6070238" y="1535675"/>
            <a:ext cx="2815500" cy="2181900"/>
          </a:xfrm>
          <a:prstGeom prst="roundRect">
            <a:avLst>
              <a:gd name="adj" fmla="val 16667"/>
            </a:avLst>
          </a:prstGeom>
          <a:noFill/>
          <a:ln w="28575" cap="rnd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9089742" y="1645055"/>
            <a:ext cx="2424924" cy="1966181"/>
          </a:xfrm>
          <a:prstGeom prst="roundRect">
            <a:avLst>
              <a:gd name="adj" fmla="val 16667"/>
            </a:avLst>
          </a:prstGeom>
          <a:noFill/>
          <a:ln w="28575" cap="rnd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161464" y="4650325"/>
            <a:ext cx="2958000" cy="2079600"/>
          </a:xfrm>
          <a:prstGeom prst="roundRect">
            <a:avLst>
              <a:gd name="adj" fmla="val 16667"/>
            </a:avLst>
          </a:prstGeom>
          <a:noFill/>
          <a:ln w="28575" cap="rnd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3288337" y="4696425"/>
            <a:ext cx="2845500" cy="2049600"/>
          </a:xfrm>
          <a:prstGeom prst="roundRect">
            <a:avLst>
              <a:gd name="adj" fmla="val 16667"/>
            </a:avLst>
          </a:prstGeom>
          <a:noFill/>
          <a:ln w="28575" cap="rnd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6331238" y="4665325"/>
            <a:ext cx="2367300" cy="2049600"/>
          </a:xfrm>
          <a:prstGeom prst="roundRect">
            <a:avLst>
              <a:gd name="adj" fmla="val 16667"/>
            </a:avLst>
          </a:prstGeom>
          <a:noFill/>
          <a:ln w="28575" cap="rnd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8895950" y="4696411"/>
            <a:ext cx="2489709" cy="1988171"/>
          </a:xfrm>
          <a:prstGeom prst="roundRect">
            <a:avLst>
              <a:gd name="adj" fmla="val 16667"/>
            </a:avLst>
          </a:prstGeom>
          <a:noFill/>
          <a:ln w="28575" cap="rnd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015066" y="83023"/>
            <a:ext cx="9764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sz="2800" b="1" u="none" dirty="0">
                <a:solidFill>
                  <a:srgbClr val="0000FF"/>
                </a:solidFill>
                <a:latin typeface="Aptos" panose="020B0004020202020204" pitchFamily="34" charset="0"/>
                <a:sym typeface="Arial"/>
              </a:rPr>
              <a:t>Industrial Automation Products Range</a:t>
            </a:r>
            <a:endParaRPr sz="2800" b="1" u="none" dirty="0">
              <a:solidFill>
                <a:srgbClr val="0000FF"/>
              </a:solidFill>
              <a:latin typeface="Aptos" panose="020B0004020202020204" pitchFamily="34" charset="0"/>
              <a:sym typeface="Arial"/>
            </a:endParaRPr>
          </a:p>
        </p:txBody>
      </p:sp>
      <p:cxnSp>
        <p:nvCxnSpPr>
          <p:cNvPr id="155" name="Google Shape;155;p4"/>
          <p:cNvCxnSpPr/>
          <p:nvPr/>
        </p:nvCxnSpPr>
        <p:spPr>
          <a:xfrm>
            <a:off x="11878900" y="39900"/>
            <a:ext cx="0" cy="67806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4"/>
          <p:cNvCxnSpPr/>
          <p:nvPr/>
        </p:nvCxnSpPr>
        <p:spPr>
          <a:xfrm>
            <a:off x="11726200" y="38700"/>
            <a:ext cx="0" cy="67806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 txBox="1">
            <a:spLocks noGrp="1"/>
          </p:cNvSpPr>
          <p:nvPr>
            <p:ph type="title"/>
          </p:nvPr>
        </p:nvSpPr>
        <p:spPr>
          <a:xfrm>
            <a:off x="3725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                   </a:t>
            </a:r>
            <a:endParaRPr/>
          </a:p>
        </p:txBody>
      </p:sp>
      <p:pic>
        <p:nvPicPr>
          <p:cNvPr id="162" name="Google Shape;1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7451" y="1886613"/>
            <a:ext cx="3353100" cy="196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5"/>
          <p:cNvSpPr txBox="1"/>
          <p:nvPr/>
        </p:nvSpPr>
        <p:spPr>
          <a:xfrm>
            <a:off x="8724602" y="1130221"/>
            <a:ext cx="20574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6600"/>
                </a:solidFill>
                <a:latin typeface="Aptos" panose="020B0004020202020204" pitchFamily="34" charset="0"/>
                <a:ea typeface="Trebuchet MS"/>
                <a:cs typeface="Trebuchet MS"/>
                <a:sym typeface="Trebuchet MS"/>
              </a:rPr>
              <a:t>Communication</a:t>
            </a:r>
            <a:r>
              <a:rPr lang="en-US" sz="1600" dirty="0">
                <a:solidFill>
                  <a:srgbClr val="FF6600"/>
                </a:solidFill>
                <a:latin typeface="Aptos" panose="020B0004020202020204" pitchFamily="34" charset="0"/>
                <a:ea typeface="Trebuchet MS"/>
                <a:cs typeface="Trebuchet MS"/>
                <a:sym typeface="Trebuchet MS"/>
              </a:rPr>
              <a:t> </a:t>
            </a:r>
            <a:endParaRPr sz="1600" dirty="0">
              <a:solidFill>
                <a:srgbClr val="FF6600"/>
              </a:solidFill>
              <a:latin typeface="Aptos" panose="020B0004020202020204" pitchFamily="34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578745" y="1200264"/>
            <a:ext cx="251430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6600"/>
                </a:solidFill>
                <a:latin typeface="Aptos" panose="020B0004020202020204" pitchFamily="34" charset="0"/>
                <a:ea typeface="Trebuchet MS"/>
                <a:cs typeface="Trebuchet MS"/>
                <a:sym typeface="Trebuchet MS"/>
              </a:rPr>
              <a:t>IO Systems IP20/IP67</a:t>
            </a:r>
            <a:endParaRPr sz="1600" dirty="0">
              <a:solidFill>
                <a:srgbClr val="FF6600"/>
              </a:solidFill>
              <a:latin typeface="Aptos" panose="020B0004020202020204" pitchFamily="34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" name="Google Shape;165;p5"/>
          <p:cNvSpPr txBox="1"/>
          <p:nvPr/>
        </p:nvSpPr>
        <p:spPr>
          <a:xfrm>
            <a:off x="4101466" y="1140378"/>
            <a:ext cx="367087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6600"/>
                </a:solidFill>
                <a:latin typeface="Aptos" panose="020B0004020202020204" pitchFamily="34" charset="0"/>
                <a:ea typeface="Trebuchet MS"/>
                <a:cs typeface="Trebuchet MS"/>
                <a:sym typeface="Trebuchet MS"/>
              </a:rPr>
              <a:t>IO Link Master HUB RFID Sensor</a:t>
            </a:r>
            <a:endParaRPr sz="1600" dirty="0">
              <a:solidFill>
                <a:srgbClr val="FF6600"/>
              </a:solidFill>
              <a:latin typeface="Aptos" panose="020B0004020202020204" pitchFamily="34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" name="Google Shape;166;p5"/>
          <p:cNvSpPr txBox="1"/>
          <p:nvPr/>
        </p:nvSpPr>
        <p:spPr>
          <a:xfrm>
            <a:off x="159945" y="4171432"/>
            <a:ext cx="313842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6600"/>
                </a:solidFill>
                <a:latin typeface="Aptos" panose="020B0004020202020204" pitchFamily="34" charset="0"/>
                <a:ea typeface="Trebuchet MS"/>
                <a:cs typeface="Trebuchet MS"/>
                <a:sym typeface="Trebuchet MS"/>
              </a:rPr>
              <a:t>Control Panel Products</a:t>
            </a:r>
            <a:endParaRPr sz="1600" dirty="0">
              <a:solidFill>
                <a:srgbClr val="FF6600"/>
              </a:solidFill>
              <a:latin typeface="Aptos" panose="020B0004020202020204" pitchFamily="34" charset="0"/>
            </a:endParaRPr>
          </a:p>
        </p:txBody>
      </p:sp>
      <p:sp>
        <p:nvSpPr>
          <p:cNvPr id="167" name="Google Shape;167;p5"/>
          <p:cNvSpPr txBox="1"/>
          <p:nvPr/>
        </p:nvSpPr>
        <p:spPr>
          <a:xfrm>
            <a:off x="3924500" y="4212188"/>
            <a:ext cx="3138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6600"/>
                </a:solidFill>
                <a:latin typeface="Aptos" panose="020B0004020202020204" pitchFamily="34" charset="0"/>
                <a:ea typeface="Trebuchet MS"/>
                <a:cs typeface="Trebuchet MS"/>
                <a:sym typeface="Trebuchet MS"/>
              </a:rPr>
              <a:t>Industrial Ethernet/Wireless</a:t>
            </a:r>
            <a:endParaRPr sz="1600" dirty="0">
              <a:solidFill>
                <a:srgbClr val="FF6600"/>
              </a:solidFill>
              <a:latin typeface="Aptos" panose="020B0004020202020204" pitchFamily="34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" name="Google Shape;168;p5"/>
          <p:cNvSpPr txBox="1"/>
          <p:nvPr/>
        </p:nvSpPr>
        <p:spPr>
          <a:xfrm>
            <a:off x="7068452" y="4231666"/>
            <a:ext cx="2514305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6600"/>
                </a:solidFill>
                <a:latin typeface="Aptos" panose="020B0004020202020204" pitchFamily="34" charset="0"/>
                <a:ea typeface="Trebuchet MS"/>
                <a:cs typeface="Trebuchet MS"/>
                <a:sym typeface="Trebuchet MS"/>
              </a:rPr>
              <a:t>Connectors/Cables</a:t>
            </a:r>
            <a:endParaRPr sz="1600">
              <a:solidFill>
                <a:srgbClr val="FF6600"/>
              </a:solidFill>
              <a:latin typeface="Aptos" panose="020B0004020202020204" pitchFamily="34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" name="Google Shape;169;p5"/>
          <p:cNvSpPr txBox="1"/>
          <p:nvPr/>
        </p:nvSpPr>
        <p:spPr>
          <a:xfrm>
            <a:off x="9446752" y="4212171"/>
            <a:ext cx="2514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6600"/>
                </a:solidFill>
                <a:latin typeface="Aptos" panose="020B0004020202020204" pitchFamily="34" charset="0"/>
                <a:ea typeface="Trebuchet MS"/>
                <a:cs typeface="Trebuchet MS"/>
                <a:sym typeface="Trebuchet MS"/>
              </a:rPr>
              <a:t>HMI/IPC/Profile</a:t>
            </a:r>
            <a:endParaRPr sz="1600" dirty="0">
              <a:solidFill>
                <a:srgbClr val="FF6600"/>
              </a:solidFill>
              <a:latin typeface="Aptos" panose="020B0004020202020204" pitchFamily="34" charset="0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0" name="Google Shape;17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44684" y="4779350"/>
            <a:ext cx="1058818" cy="63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3988" y="4812837"/>
            <a:ext cx="682600" cy="71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19350" y="4763850"/>
            <a:ext cx="1335950" cy="73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72700" y="5465950"/>
            <a:ext cx="682600" cy="7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40723" y="4771850"/>
            <a:ext cx="520725" cy="8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54000" y="5465950"/>
            <a:ext cx="1331475" cy="7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8309" y="4779350"/>
            <a:ext cx="682597" cy="111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57429" y="4789658"/>
            <a:ext cx="432665" cy="1015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249347" y="5567642"/>
            <a:ext cx="2514305" cy="82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782024" y="4761500"/>
            <a:ext cx="533600" cy="8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315622" y="4783200"/>
            <a:ext cx="1433050" cy="8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918156" y="4838473"/>
            <a:ext cx="743442" cy="65955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5"/>
          <p:cNvSpPr/>
          <p:nvPr/>
        </p:nvSpPr>
        <p:spPr>
          <a:xfrm>
            <a:off x="3918850" y="1616550"/>
            <a:ext cx="3743400" cy="2403300"/>
          </a:xfrm>
          <a:prstGeom prst="roundRect">
            <a:avLst>
              <a:gd name="adj" fmla="val 16667"/>
            </a:avLst>
          </a:prstGeom>
          <a:noFill/>
          <a:ln w="28575" cap="rnd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346829" y="4642307"/>
            <a:ext cx="3353090" cy="1850845"/>
          </a:xfrm>
          <a:prstGeom prst="roundRect">
            <a:avLst>
              <a:gd name="adj" fmla="val 16667"/>
            </a:avLst>
          </a:prstGeom>
          <a:noFill/>
          <a:ln w="28575" cap="rnd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3867744" y="4642367"/>
            <a:ext cx="3149700" cy="1850700"/>
          </a:xfrm>
          <a:prstGeom prst="roundRect">
            <a:avLst>
              <a:gd name="adj" fmla="val 16667"/>
            </a:avLst>
          </a:prstGeom>
          <a:noFill/>
          <a:ln w="28575" cap="rnd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5" name="Google Shape;185;p5"/>
          <p:cNvSpPr/>
          <p:nvPr/>
        </p:nvSpPr>
        <p:spPr>
          <a:xfrm>
            <a:off x="7273314" y="4630513"/>
            <a:ext cx="2215500" cy="1795500"/>
          </a:xfrm>
          <a:prstGeom prst="roundRect">
            <a:avLst>
              <a:gd name="adj" fmla="val 16667"/>
            </a:avLst>
          </a:prstGeom>
          <a:noFill/>
          <a:ln w="28575" cap="rnd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6" name="Google Shape;186;p5"/>
          <p:cNvSpPr/>
          <p:nvPr/>
        </p:nvSpPr>
        <p:spPr>
          <a:xfrm>
            <a:off x="9596150" y="4630525"/>
            <a:ext cx="2057400" cy="1685400"/>
          </a:xfrm>
          <a:prstGeom prst="roundRect">
            <a:avLst>
              <a:gd name="adj" fmla="val 16667"/>
            </a:avLst>
          </a:prstGeom>
          <a:noFill/>
          <a:ln w="28575" cap="rnd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7" name="Google Shape;187;p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461780" y="1890775"/>
            <a:ext cx="781050" cy="33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834064" y="1946432"/>
            <a:ext cx="1346191" cy="282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367893" y="2504355"/>
            <a:ext cx="1335963" cy="305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0140470" y="2514189"/>
            <a:ext cx="1092576" cy="437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229982" y="3154845"/>
            <a:ext cx="1331469" cy="419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9847440" y="3232061"/>
            <a:ext cx="1540531" cy="34969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5"/>
          <p:cNvSpPr txBox="1"/>
          <p:nvPr/>
        </p:nvSpPr>
        <p:spPr>
          <a:xfrm>
            <a:off x="1015066" y="83023"/>
            <a:ext cx="9764486" cy="60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0000FF"/>
                </a:solidFill>
                <a:latin typeface="Aptos" panose="020B0004020202020204" pitchFamily="34" charset="0"/>
                <a:sym typeface="Arial"/>
              </a:rPr>
              <a:t>Industrial Automation Products Range</a:t>
            </a:r>
            <a:endParaRPr sz="2800" b="1" dirty="0">
              <a:solidFill>
                <a:srgbClr val="0000FF"/>
              </a:solidFill>
              <a:latin typeface="Aptos" panose="020B0004020202020204" pitchFamily="34" charset="0"/>
              <a:sym typeface="Arial"/>
            </a:endParaRPr>
          </a:p>
        </p:txBody>
      </p:sp>
      <p:pic>
        <p:nvPicPr>
          <p:cNvPr id="194" name="Google Shape;194;p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82331" y="2067543"/>
            <a:ext cx="1254040" cy="125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303575" y="1619236"/>
            <a:ext cx="781050" cy="228736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5"/>
          <p:cNvSpPr/>
          <p:nvPr/>
        </p:nvSpPr>
        <p:spPr>
          <a:xfrm>
            <a:off x="7965300" y="1619225"/>
            <a:ext cx="3559800" cy="2361000"/>
          </a:xfrm>
          <a:prstGeom prst="roundRect">
            <a:avLst>
              <a:gd name="adj" fmla="val 16667"/>
            </a:avLst>
          </a:prstGeom>
          <a:noFill/>
          <a:ln w="28575" cap="rnd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7" name="Google Shape;197;p5"/>
          <p:cNvSpPr/>
          <p:nvPr/>
        </p:nvSpPr>
        <p:spPr>
          <a:xfrm>
            <a:off x="56000" y="1552048"/>
            <a:ext cx="3559800" cy="2467800"/>
          </a:xfrm>
          <a:prstGeom prst="roundRect">
            <a:avLst>
              <a:gd name="adj" fmla="val 16667"/>
            </a:avLst>
          </a:prstGeom>
          <a:noFill/>
          <a:ln w="28575" cap="rnd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98" name="Google Shape;198;p5"/>
          <p:cNvCxnSpPr/>
          <p:nvPr/>
        </p:nvCxnSpPr>
        <p:spPr>
          <a:xfrm>
            <a:off x="11891850" y="16600"/>
            <a:ext cx="0" cy="67806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5"/>
          <p:cNvCxnSpPr/>
          <p:nvPr/>
        </p:nvCxnSpPr>
        <p:spPr>
          <a:xfrm>
            <a:off x="11734250" y="38700"/>
            <a:ext cx="0" cy="67806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3564A7F-F970-C10F-7CA5-12ED6F57EAA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17071" y="2260393"/>
            <a:ext cx="522705" cy="10608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1D504A-18AB-2F6A-CC34-69FD4424D21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32692" y="5895661"/>
            <a:ext cx="816473" cy="485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B9DDCD-91A6-5E05-0DA8-BF68A58747C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040751" y="5498025"/>
            <a:ext cx="787890" cy="9714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61084F-CE74-8264-B2B8-ADBA2730758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627312" y="5607175"/>
            <a:ext cx="646781" cy="4932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66740-C4A5-F9A2-D842-391B585CFF5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274093" y="5742736"/>
            <a:ext cx="541491" cy="4932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56281C-8121-38D7-A9D2-097A20EE124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1303369" flipH="1">
            <a:off x="10847600" y="5730303"/>
            <a:ext cx="501531" cy="4639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AA27E7-CB7F-1B1C-855F-8115A6EFB46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983920" y="4686523"/>
            <a:ext cx="410576" cy="9674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7658" y="3366241"/>
            <a:ext cx="3336019" cy="125407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6"/>
          <p:cNvSpPr txBox="1"/>
          <p:nvPr/>
        </p:nvSpPr>
        <p:spPr>
          <a:xfrm>
            <a:off x="2699708" y="2958735"/>
            <a:ext cx="639520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Aptos" panose="020B0004020202020204" pitchFamily="34" charset="0"/>
                <a:sym typeface="Arial"/>
              </a:rPr>
              <a:t>Authorized Distributor</a:t>
            </a:r>
            <a:endParaRPr sz="2400" b="1" dirty="0">
              <a:solidFill>
                <a:schemeClr val="accent4">
                  <a:lumMod val="75000"/>
                </a:schemeClr>
              </a:solidFill>
              <a:latin typeface="Aptos" panose="020B0004020202020204" pitchFamily="34" charset="0"/>
              <a:sym typeface="Arial"/>
            </a:endParaRPr>
          </a:p>
        </p:txBody>
      </p:sp>
      <p:sp>
        <p:nvSpPr>
          <p:cNvPr id="207" name="Google Shape;207;p6"/>
          <p:cNvSpPr txBox="1">
            <a:spLocks noGrp="1"/>
          </p:cNvSpPr>
          <p:nvPr>
            <p:ph type="title"/>
          </p:nvPr>
        </p:nvSpPr>
        <p:spPr>
          <a:xfrm>
            <a:off x="1015066" y="83023"/>
            <a:ext cx="9764486" cy="60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0000FF"/>
                </a:solidFill>
                <a:latin typeface="Aptos" panose="020B0004020202020204" pitchFamily="34" charset="0"/>
                <a:sym typeface="Arial"/>
              </a:rPr>
              <a:t>Industrial Automation Products Range</a:t>
            </a:r>
            <a:endParaRPr sz="2800" b="1" dirty="0">
              <a:solidFill>
                <a:srgbClr val="0000FF"/>
              </a:solidFill>
              <a:latin typeface="Aptos" panose="020B0004020202020204" pitchFamily="34" charset="0"/>
              <a:sym typeface="Arial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2617733" y="4767970"/>
            <a:ext cx="639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Aptos" panose="020B0004020202020204" pitchFamily="34" charset="0"/>
                <a:sym typeface="Arial"/>
              </a:rPr>
              <a:t>Dealers</a:t>
            </a:r>
            <a:endParaRPr sz="2400" b="1" dirty="0">
              <a:solidFill>
                <a:schemeClr val="accent4">
                  <a:lumMod val="75000"/>
                </a:schemeClr>
              </a:solidFill>
              <a:latin typeface="Aptos" panose="020B0004020202020204" pitchFamily="34" charset="0"/>
              <a:sym typeface="Arial"/>
            </a:endParaRPr>
          </a:p>
        </p:txBody>
      </p:sp>
      <p:pic>
        <p:nvPicPr>
          <p:cNvPr id="209" name="Google Shape;20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6422" y="6279080"/>
            <a:ext cx="2318207" cy="299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16573" y="5488089"/>
            <a:ext cx="1830127" cy="34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18000" y="5431631"/>
            <a:ext cx="1392659" cy="49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14644" y="6182774"/>
            <a:ext cx="2202030" cy="4984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6"/>
          <p:cNvGrpSpPr/>
          <p:nvPr/>
        </p:nvGrpSpPr>
        <p:grpSpPr>
          <a:xfrm>
            <a:off x="648299" y="941451"/>
            <a:ext cx="10334055" cy="1834831"/>
            <a:chOff x="8790" y="169854"/>
            <a:chExt cx="10334055" cy="1834831"/>
          </a:xfrm>
        </p:grpSpPr>
        <p:sp>
          <p:nvSpPr>
            <p:cNvPr id="218" name="Google Shape;218;p6"/>
            <p:cNvSpPr/>
            <p:nvPr/>
          </p:nvSpPr>
          <p:spPr>
            <a:xfrm>
              <a:off x="8790" y="169854"/>
              <a:ext cx="2361902" cy="1761412"/>
            </a:xfrm>
            <a:prstGeom prst="rect">
              <a:avLst/>
            </a:prstGeom>
            <a:solidFill>
              <a:srgbClr val="5ECBEE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Aptos" panose="020B0004020202020204" pitchFamily="34" charset="0"/>
              </a:endParaRPr>
            </a:p>
          </p:txBody>
        </p:sp>
        <p:sp>
          <p:nvSpPr>
            <p:cNvPr id="219" name="Google Shape;219;p6"/>
            <p:cNvSpPr txBox="1"/>
            <p:nvPr/>
          </p:nvSpPr>
          <p:spPr>
            <a:xfrm>
              <a:off x="8790" y="169854"/>
              <a:ext cx="2361902" cy="1761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5" tIns="11425" rIns="11425" bIns="1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rebuchet MS"/>
                <a:buNone/>
              </a:pPr>
              <a:endParaRPr sz="1800" dirty="0">
                <a:solidFill>
                  <a:schemeClr val="lt1"/>
                </a:solidFill>
                <a:latin typeface="Aptos" panose="020B0004020202020204" pitchFamily="34" charset="0"/>
                <a:sym typeface="Arial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US" sz="1800" dirty="0">
                  <a:solidFill>
                    <a:schemeClr val="lt1"/>
                  </a:solidFill>
                  <a:latin typeface="Aptos" panose="020B0004020202020204" pitchFamily="34" charset="0"/>
                  <a:sym typeface="Arial"/>
                </a:rPr>
                <a:t>3D Profile Sensors</a:t>
              </a:r>
              <a:endParaRPr sz="1800" dirty="0">
                <a:latin typeface="Aptos" panose="020B0004020202020204" pitchFamily="34" charset="0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US" sz="1800" dirty="0">
                  <a:solidFill>
                    <a:schemeClr val="lt1"/>
                  </a:solidFill>
                  <a:latin typeface="Aptos" panose="020B0004020202020204" pitchFamily="34" charset="0"/>
                  <a:sym typeface="Arial"/>
                </a:rPr>
                <a:t>RJ45 Patch Cables</a:t>
              </a:r>
              <a:endParaRPr sz="1800" dirty="0">
                <a:latin typeface="Aptos" panose="020B0004020202020204" pitchFamily="34" charset="0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US" sz="1800" dirty="0">
                  <a:solidFill>
                    <a:schemeClr val="lt1"/>
                  </a:solidFill>
                  <a:latin typeface="Aptos" panose="020B0004020202020204" pitchFamily="34" charset="0"/>
                  <a:sym typeface="Arial"/>
                </a:rPr>
                <a:t>Panel Socket with RJ45/USB</a:t>
              </a:r>
              <a:endParaRPr sz="1800" dirty="0">
                <a:latin typeface="Aptos" panose="020B0004020202020204" pitchFamily="34" charset="0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Trebuchet MS"/>
                <a:buNone/>
              </a:pPr>
              <a:endParaRPr sz="1800" dirty="0">
                <a:solidFill>
                  <a:schemeClr val="lt1"/>
                </a:solidFill>
                <a:latin typeface="Aptos" panose="020B0004020202020204" pitchFamily="34" charset="0"/>
                <a:sym typeface="Arial"/>
              </a:endParaRPr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861024" y="169854"/>
              <a:ext cx="2443553" cy="1797065"/>
            </a:xfrm>
            <a:prstGeom prst="rect">
              <a:avLst/>
            </a:prstGeom>
            <a:solidFill>
              <a:srgbClr val="5ECBEE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Aptos" panose="020B0004020202020204" pitchFamily="34" charset="0"/>
              </a:endParaRPr>
            </a:p>
          </p:txBody>
        </p:sp>
        <p:sp>
          <p:nvSpPr>
            <p:cNvPr id="221" name="Google Shape;221;p6"/>
            <p:cNvSpPr txBox="1"/>
            <p:nvPr/>
          </p:nvSpPr>
          <p:spPr>
            <a:xfrm>
              <a:off x="2861024" y="169854"/>
              <a:ext cx="2443553" cy="1797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5" tIns="11425" rIns="11425" bIns="1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lt1"/>
                  </a:solidFill>
                  <a:latin typeface="Aptos" panose="020B0004020202020204" pitchFamily="34" charset="0"/>
                  <a:sym typeface="Arial"/>
                </a:rPr>
                <a:t>All types of Machine and Control Panel Components and Accessories</a:t>
              </a:r>
              <a:endParaRPr sz="1800">
                <a:solidFill>
                  <a:schemeClr val="lt1"/>
                </a:solidFill>
                <a:latin typeface="Aptos" panose="020B0004020202020204" pitchFamily="34" charset="0"/>
                <a:sym typeface="Arial"/>
              </a:endParaRPr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5800576" y="195764"/>
              <a:ext cx="2107950" cy="1793238"/>
            </a:xfrm>
            <a:prstGeom prst="rect">
              <a:avLst/>
            </a:prstGeom>
            <a:solidFill>
              <a:srgbClr val="5ECBEE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Aptos" panose="020B0004020202020204" pitchFamily="34" charset="0"/>
              </a:endParaRPr>
            </a:p>
          </p:txBody>
        </p:sp>
        <p:sp>
          <p:nvSpPr>
            <p:cNvPr id="223" name="Google Shape;223;p6"/>
            <p:cNvSpPr txBox="1"/>
            <p:nvPr/>
          </p:nvSpPr>
          <p:spPr>
            <a:xfrm>
              <a:off x="5800576" y="195764"/>
              <a:ext cx="2107950" cy="17932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5" tIns="11425" rIns="11425" bIns="1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lt1"/>
                  </a:solidFill>
                  <a:latin typeface="Aptos" panose="020B0004020202020204" pitchFamily="34" charset="0"/>
                  <a:sym typeface="Arial"/>
                </a:rPr>
                <a:t>Customized Automation/Control Panel</a:t>
              </a:r>
              <a:endParaRPr sz="1800">
                <a:solidFill>
                  <a:schemeClr val="lt1"/>
                </a:solidFill>
                <a:latin typeface="Aptos" panose="020B0004020202020204" pitchFamily="34" charset="0"/>
                <a:sym typeface="Arial"/>
              </a:endParaRPr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8234895" y="211447"/>
              <a:ext cx="2107950" cy="1793238"/>
            </a:xfrm>
            <a:prstGeom prst="rect">
              <a:avLst/>
            </a:prstGeom>
            <a:solidFill>
              <a:srgbClr val="5ECBEE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Aptos" panose="020B0004020202020204" pitchFamily="34" charset="0"/>
              </a:endParaRPr>
            </a:p>
          </p:txBody>
        </p:sp>
        <p:sp>
          <p:nvSpPr>
            <p:cNvPr id="225" name="Google Shape;225;p6"/>
            <p:cNvSpPr txBox="1"/>
            <p:nvPr/>
          </p:nvSpPr>
          <p:spPr>
            <a:xfrm>
              <a:off x="8234895" y="211447"/>
              <a:ext cx="2107950" cy="17932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25" tIns="11425" rIns="11425" bIns="1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lt1"/>
                  </a:solidFill>
                  <a:latin typeface="Aptos" panose="020B0004020202020204" pitchFamily="34" charset="0"/>
                  <a:sym typeface="Arial"/>
                </a:rPr>
                <a:t>Valve Cables</a:t>
              </a:r>
              <a:endParaRPr sz="1800">
                <a:latin typeface="Aptos" panose="020B0004020202020204" pitchFamily="34" charset="0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lt1"/>
                  </a:solidFill>
                  <a:latin typeface="Aptos" panose="020B0004020202020204" pitchFamily="34" charset="0"/>
                  <a:sym typeface="Arial"/>
                </a:rPr>
                <a:t>Servo Cables</a:t>
              </a:r>
              <a:endParaRPr sz="1800">
                <a:latin typeface="Aptos" panose="020B0004020202020204" pitchFamily="34" charset="0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lt1"/>
                  </a:solidFill>
                  <a:latin typeface="Aptos" panose="020B0004020202020204" pitchFamily="34" charset="0"/>
                  <a:sym typeface="Arial"/>
                </a:rPr>
                <a:t>M5,M8,M12,M23 Cables and Connectors</a:t>
              </a:r>
              <a:endParaRPr sz="1800">
                <a:latin typeface="Aptos" panose="020B0004020202020204" pitchFamily="34" charset="0"/>
              </a:endParaRPr>
            </a:p>
          </p:txBody>
        </p:sp>
      </p:grpSp>
      <p:cxnSp>
        <p:nvCxnSpPr>
          <p:cNvPr id="226" name="Google Shape;226;p6"/>
          <p:cNvCxnSpPr/>
          <p:nvPr/>
        </p:nvCxnSpPr>
        <p:spPr>
          <a:xfrm>
            <a:off x="11878900" y="39900"/>
            <a:ext cx="0" cy="67806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6"/>
          <p:cNvCxnSpPr/>
          <p:nvPr/>
        </p:nvCxnSpPr>
        <p:spPr>
          <a:xfrm>
            <a:off x="11695500" y="39900"/>
            <a:ext cx="0" cy="67806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CD7B8F6-A967-53A7-9EBB-4A156F21F9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1613" y="6082774"/>
            <a:ext cx="2107949" cy="572330"/>
          </a:xfrm>
          <a:prstGeom prst="rect">
            <a:avLst/>
          </a:prstGeom>
        </p:spPr>
      </p:pic>
      <p:pic>
        <p:nvPicPr>
          <p:cNvPr id="3" name="Google Shape;205;p6" descr="Phoenix Contact Distributor | Distrelec ..."/>
          <p:cNvPicPr preferRelativeResize="0"/>
          <p:nvPr/>
        </p:nvPicPr>
        <p:blipFill rotWithShape="1">
          <a:blip r:embed="rId9">
            <a:alphaModFix/>
          </a:blip>
          <a:srcRect l="-14076" r="-4815"/>
          <a:stretch/>
        </p:blipFill>
        <p:spPr>
          <a:xfrm>
            <a:off x="6122276" y="3568058"/>
            <a:ext cx="2752127" cy="941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171037-3B32-1D5B-495D-0EBE999F98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8116" y="5576062"/>
            <a:ext cx="2539234" cy="3404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"/>
          <p:cNvSpPr txBox="1">
            <a:spLocks noGrp="1"/>
          </p:cNvSpPr>
          <p:nvPr>
            <p:ph type="title"/>
          </p:nvPr>
        </p:nvSpPr>
        <p:spPr>
          <a:xfrm>
            <a:off x="1797666" y="926011"/>
            <a:ext cx="8596668" cy="6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0000FF"/>
                </a:solidFill>
                <a:latin typeface="Aptos" panose="020B0004020202020204" pitchFamily="34" charset="0"/>
                <a:sym typeface="Arial"/>
              </a:rPr>
              <a:t>Thank You very Much</a:t>
            </a:r>
            <a:endParaRPr sz="2800" b="1" dirty="0">
              <a:solidFill>
                <a:srgbClr val="0000FF"/>
              </a:solidFill>
              <a:latin typeface="Aptos" panose="020B0004020202020204" pitchFamily="34" charset="0"/>
              <a:sym typeface="Arial"/>
            </a:endParaRPr>
          </a:p>
        </p:txBody>
      </p:sp>
      <p:sp>
        <p:nvSpPr>
          <p:cNvPr id="233" name="Google Shape;233;p7"/>
          <p:cNvSpPr txBox="1"/>
          <p:nvPr/>
        </p:nvSpPr>
        <p:spPr>
          <a:xfrm>
            <a:off x="996455" y="144095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1800" b="1" dirty="0">
                <a:solidFill>
                  <a:srgbClr val="FF6600"/>
                </a:solidFill>
                <a:latin typeface="Aptos" panose="020B0004020202020204" pitchFamily="34" charset="0"/>
                <a:sym typeface="Arial"/>
              </a:rPr>
              <a:t>For any requirements Feel Free to contact us any point of time!!!</a:t>
            </a:r>
            <a:endParaRPr sz="1800" b="1" dirty="0">
              <a:solidFill>
                <a:srgbClr val="FF6600"/>
              </a:solidFill>
              <a:latin typeface="Aptos" panose="020B0004020202020204" pitchFamily="34" charset="0"/>
              <a:sym typeface="Arial"/>
            </a:endParaRPr>
          </a:p>
        </p:txBody>
      </p:sp>
      <p:pic>
        <p:nvPicPr>
          <p:cNvPr id="234" name="Google Shape;23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1951" y="2676773"/>
            <a:ext cx="3260272" cy="2308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5647" y="5385326"/>
            <a:ext cx="4000706" cy="1435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7"/>
          <p:cNvCxnSpPr/>
          <p:nvPr/>
        </p:nvCxnSpPr>
        <p:spPr>
          <a:xfrm>
            <a:off x="11878900" y="39900"/>
            <a:ext cx="0" cy="67806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7"/>
          <p:cNvCxnSpPr/>
          <p:nvPr/>
        </p:nvCxnSpPr>
        <p:spPr>
          <a:xfrm>
            <a:off x="11695475" y="39900"/>
            <a:ext cx="0" cy="67806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199</Words>
  <Application>Microsoft Office PowerPoint</Application>
  <PresentationFormat>Widescreen</PresentationFormat>
  <Paragraphs>40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Arial</vt:lpstr>
      <vt:lpstr>Calibri</vt:lpstr>
      <vt:lpstr>Trebuchet MS</vt:lpstr>
      <vt:lpstr>Simple Light</vt:lpstr>
      <vt:lpstr>PowerPoint Presentation</vt:lpstr>
      <vt:lpstr>Mission and Values</vt:lpstr>
      <vt:lpstr>Industrial Automation Products Range</vt:lpstr>
      <vt:lpstr>                   </vt:lpstr>
      <vt:lpstr>                   </vt:lpstr>
      <vt:lpstr>Industrial Automation Products Range</vt:lpstr>
      <vt:lpstr>Thank You very Much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Dhaval Barot</dc:creator>
  <cp:lastModifiedBy>Dhaval Barot</cp:lastModifiedBy>
  <cp:revision>21</cp:revision>
  <dcterms:created xsi:type="dcterms:W3CDTF">2025-03-10T10:34:10Z</dcterms:created>
  <dcterms:modified xsi:type="dcterms:W3CDTF">2025-04-25T07:32:46Z</dcterms:modified>
</cp:coreProperties>
</file>